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78" r:id="rId2"/>
  </p:sldMasterIdLst>
  <p:notesMasterIdLst>
    <p:notesMasterId r:id="rId18"/>
  </p:notesMasterIdLst>
  <p:sldIdLst>
    <p:sldId id="271" r:id="rId3"/>
    <p:sldId id="276" r:id="rId4"/>
    <p:sldId id="277" r:id="rId5"/>
    <p:sldId id="275" r:id="rId6"/>
    <p:sldId id="269" r:id="rId7"/>
    <p:sldId id="278" r:id="rId8"/>
    <p:sldId id="279" r:id="rId9"/>
    <p:sldId id="280" r:id="rId10"/>
    <p:sldId id="281" r:id="rId11"/>
    <p:sldId id="282" r:id="rId12"/>
    <p:sldId id="283" r:id="rId13"/>
    <p:sldId id="284" r:id="rId14"/>
    <p:sldId id="285" r:id="rId15"/>
    <p:sldId id="286" r:id="rId16"/>
    <p:sldId id="262" r:id="rId17"/>
  </p:sldIdLst>
  <p:sldSz cx="9144000" cy="6858000" type="screen4x3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1pPr>
    <a:lvl2pPr marL="4572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2pPr>
    <a:lvl3pPr marL="9144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3pPr>
    <a:lvl4pPr marL="13716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4pPr>
    <a:lvl5pPr marL="18288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F5700"/>
    <a:srgbClr val="C6531F"/>
    <a:srgbClr val="BF5727"/>
    <a:srgbClr val="B0430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744"/>
    <p:restoredTop sz="94627"/>
  </p:normalViewPr>
  <p:slideViewPr>
    <p:cSldViewPr snapToGrid="0" snapToObjects="1">
      <p:cViewPr>
        <p:scale>
          <a:sx n="32" d="100"/>
          <a:sy n="32" d="100"/>
        </p:scale>
        <p:origin x="1848" y="163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55A2F7-1CB2-9A4A-A317-46954273A428}" type="datetimeFigureOut">
              <a:rPr lang="en-US" smtClean="0"/>
              <a:t>4/17/2018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1CC7E6-B446-F548-8841-94B308AA32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5469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1CC7E6-B446-F548-8841-94B308AA320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1742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94846" y="1769078"/>
            <a:ext cx="7437816" cy="272706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4000" b="1" baseline="0">
                <a:solidFill>
                  <a:srgbClr val="BF5700"/>
                </a:solidFill>
                <a:latin typeface="Arial"/>
                <a:cs typeface="Arial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1598884" y="4773623"/>
            <a:ext cx="6733778" cy="16557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600" baseline="0"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915649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771846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640349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ransitional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894846" y="1769078"/>
            <a:ext cx="7437816" cy="272706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4000" b="1" baseline="0">
                <a:solidFill>
                  <a:srgbClr val="BF5700"/>
                </a:solidFill>
                <a:latin typeface="Arial"/>
                <a:cs typeface="Arial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1598884" y="4773623"/>
            <a:ext cx="6733778" cy="16557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600" baseline="0"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1431185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al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894846" y="1769078"/>
            <a:ext cx="7437816" cy="272706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4000" b="1" baseline="0">
                <a:solidFill>
                  <a:srgbClr val="BF5700"/>
                </a:solidFill>
                <a:latin typeface="Arial"/>
                <a:cs typeface="Arial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1598884" y="4773623"/>
            <a:ext cx="6733778" cy="16557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600" baseline="0"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7304562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709033" y="1058239"/>
            <a:ext cx="7740650" cy="688975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600" b="1">
                <a:solidFill>
                  <a:srgbClr val="BF5700"/>
                </a:solidFill>
                <a:latin typeface="Arial"/>
                <a:cs typeface="Arial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 bwMode="auto">
          <a:xfrm>
            <a:off x="709033" y="1855886"/>
            <a:ext cx="7734300" cy="4589463"/>
          </a:xfrm>
          <a:prstGeom prst="rect">
            <a:avLst/>
          </a:prstGeom>
          <a:noFill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buClr>
                <a:schemeClr val="bg2"/>
              </a:buClr>
              <a:defRPr sz="24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1pPr>
            <a:lvl2pPr marL="800100" indent="-342900">
              <a:buClr>
                <a:schemeClr val="bg2"/>
              </a:buClr>
              <a:buFont typeface="Lucida Grande"/>
              <a:buChar char="-"/>
              <a:defRPr sz="2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2pPr>
            <a:lvl3pPr marL="1257300" indent="-342900">
              <a:buClr>
                <a:schemeClr val="bg2"/>
              </a:buClr>
              <a:buFont typeface="Arial"/>
              <a:buChar char="•"/>
              <a:defRPr sz="20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3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0305860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1"/>
          <p:cNvSpPr>
            <a:spLocks noGrp="1"/>
          </p:cNvSpPr>
          <p:nvPr>
            <p:ph sz="half" idx="1"/>
          </p:nvPr>
        </p:nvSpPr>
        <p:spPr bwMode="auto">
          <a:xfrm>
            <a:off x="628650" y="1929440"/>
            <a:ext cx="3867150" cy="4333875"/>
          </a:xfrm>
          <a:prstGeom prst="rect">
            <a:avLst/>
          </a:prstGeom>
          <a:noFill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1pPr>
            <a:lvl2pPr>
              <a:defRPr sz="220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2pPr>
            <a:lvl3pPr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3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628650" y="1071686"/>
            <a:ext cx="7913397" cy="688975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600" b="1">
                <a:solidFill>
                  <a:srgbClr val="BF5700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1"/>
          <p:cNvSpPr>
            <a:spLocks noGrp="1"/>
          </p:cNvSpPr>
          <p:nvPr>
            <p:ph sz="half" idx="10"/>
          </p:nvPr>
        </p:nvSpPr>
        <p:spPr bwMode="auto">
          <a:xfrm>
            <a:off x="4674897" y="1928888"/>
            <a:ext cx="3867150" cy="4333875"/>
          </a:xfrm>
          <a:prstGeom prst="rect">
            <a:avLst/>
          </a:prstGeom>
          <a:noFill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1pPr>
            <a:lvl2pPr>
              <a:defRPr sz="220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2pPr>
            <a:lvl3pPr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3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4997206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ll 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6911975"/>
          </a:xfrm>
          <a:prstGeom prst="rect">
            <a:avLst/>
          </a:prstGeom>
          <a:solidFill>
            <a:srgbClr val="B0430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938537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B0430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pic>
        <p:nvPicPr>
          <p:cNvPr id="3" name="Picture 4" descr="knockout_formal_Cockrell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6088" y="2552700"/>
            <a:ext cx="8143875" cy="2960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696888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1"/>
          <p:cNvSpPr>
            <a:spLocks noGrp="1"/>
          </p:cNvSpPr>
          <p:nvPr>
            <p:ph sz="half" idx="1"/>
          </p:nvPr>
        </p:nvSpPr>
        <p:spPr bwMode="auto">
          <a:xfrm>
            <a:off x="628650" y="1929440"/>
            <a:ext cx="3867150" cy="4333875"/>
          </a:xfrm>
          <a:prstGeom prst="rect">
            <a:avLst/>
          </a:prstGeom>
          <a:noFill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1pPr>
            <a:lvl2pPr>
              <a:defRPr sz="220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2pPr>
            <a:lvl3pPr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3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28650" y="1071686"/>
            <a:ext cx="7913397" cy="688975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600" b="1">
                <a:solidFill>
                  <a:srgbClr val="BF5700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9" name="Content Placeholder 1"/>
          <p:cNvSpPr>
            <a:spLocks noGrp="1"/>
          </p:cNvSpPr>
          <p:nvPr>
            <p:ph sz="half" idx="10"/>
          </p:nvPr>
        </p:nvSpPr>
        <p:spPr bwMode="auto">
          <a:xfrm>
            <a:off x="4674897" y="1928888"/>
            <a:ext cx="3867150" cy="4333875"/>
          </a:xfrm>
          <a:prstGeom prst="rect">
            <a:avLst/>
          </a:prstGeom>
          <a:noFill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1pPr>
            <a:lvl2pPr>
              <a:defRPr sz="220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2pPr>
            <a:lvl3pPr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3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9151730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709033" y="1058239"/>
            <a:ext cx="7740650" cy="688975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600" b="1">
                <a:solidFill>
                  <a:srgbClr val="BF5700"/>
                </a:solidFill>
                <a:latin typeface="Arial"/>
                <a:cs typeface="Arial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 bwMode="auto">
          <a:xfrm>
            <a:off x="709033" y="1855886"/>
            <a:ext cx="7734300" cy="4589463"/>
          </a:xfrm>
          <a:prstGeom prst="rect">
            <a:avLst/>
          </a:prstGeom>
          <a:noFill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buClr>
                <a:schemeClr val="bg2"/>
              </a:buClr>
              <a:defRPr sz="24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1pPr>
            <a:lvl2pPr marL="800100" indent="-342900">
              <a:buClr>
                <a:schemeClr val="bg2"/>
              </a:buClr>
              <a:buFont typeface="Lucida Grande"/>
              <a:buChar char="-"/>
              <a:defRPr sz="2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2pPr>
            <a:lvl3pPr marL="1257300" indent="-342900">
              <a:buClr>
                <a:schemeClr val="bg2"/>
              </a:buClr>
              <a:buFont typeface="Arial"/>
              <a:buChar char="•"/>
              <a:defRPr sz="20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3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0350673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90073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9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5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6350"/>
            <a:ext cx="9144000" cy="930275"/>
          </a:xfrm>
          <a:prstGeom prst="rect">
            <a:avLst/>
          </a:prstGeom>
          <a:solidFill>
            <a:srgbClr val="B0430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383" y="152319"/>
            <a:ext cx="3067423" cy="61293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6" r:id="rId5"/>
    <p:sldLayoutId id="2147483677" r:id="rId6"/>
  </p:sldLayoutIdLst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0"/>
          <a:cs typeface="ＭＳ Ｐゴシック" charset="0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1"/>
            <a:ext cx="9144000" cy="753034"/>
          </a:xfrm>
          <a:prstGeom prst="rect">
            <a:avLst/>
          </a:prstGeom>
          <a:solidFill>
            <a:srgbClr val="B0430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7118" y="-92823"/>
            <a:ext cx="2067112" cy="929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658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 bwMode="auto">
          <a:xfrm>
            <a:off x="1018788" y="3287752"/>
            <a:ext cx="7740650" cy="68897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3600" b="1" dirty="0" smtClean="0">
                <a:solidFill>
                  <a:srgbClr val="BF5700"/>
                </a:solidFill>
                <a:latin typeface="Arial" charset="0"/>
                <a:cs typeface="Arial" charset="0"/>
              </a:rPr>
              <a:t>		Ahad </a:t>
            </a:r>
            <a:r>
              <a:rPr lang="en-US" sz="3600" b="1" dirty="0" smtClean="0">
                <a:solidFill>
                  <a:srgbClr val="BF5700"/>
                </a:solidFill>
                <a:latin typeface="Arial" charset="0"/>
                <a:cs typeface="Arial" charset="0"/>
              </a:rPr>
              <a:t>Momin, </a:t>
            </a:r>
          </a:p>
          <a:p>
            <a:pPr fontAlgn="auto">
              <a:spcAft>
                <a:spcPts val="0"/>
              </a:spcAft>
            </a:pPr>
            <a:r>
              <a:rPr lang="en-US" sz="3600" b="1" dirty="0">
                <a:solidFill>
                  <a:srgbClr val="BF5700"/>
                </a:solidFill>
                <a:latin typeface="Arial" charset="0"/>
                <a:cs typeface="Arial" charset="0"/>
              </a:rPr>
              <a:t>	</a:t>
            </a:r>
            <a:r>
              <a:rPr lang="en-US" sz="3600" b="1" dirty="0" smtClean="0">
                <a:solidFill>
                  <a:srgbClr val="BF5700"/>
                </a:solidFill>
                <a:latin typeface="Arial" charset="0"/>
                <a:cs typeface="Arial" charset="0"/>
              </a:rPr>
              <a:t>	</a:t>
            </a:r>
            <a:r>
              <a:rPr lang="en-US" sz="3600" b="1" dirty="0" smtClean="0">
                <a:solidFill>
                  <a:srgbClr val="BF5700"/>
                </a:solidFill>
                <a:latin typeface="Arial" charset="0"/>
                <a:cs typeface="Arial" charset="0"/>
              </a:rPr>
              <a:t>Ayah </a:t>
            </a:r>
            <a:r>
              <a:rPr lang="en-US" sz="3600" b="1" dirty="0" err="1" smtClean="0">
                <a:solidFill>
                  <a:srgbClr val="BF5700"/>
                </a:solidFill>
                <a:latin typeface="Arial" charset="0"/>
                <a:cs typeface="Arial" charset="0"/>
              </a:rPr>
              <a:t>Alomari</a:t>
            </a:r>
            <a:endParaRPr lang="en-US" sz="3600" b="1" dirty="0" smtClean="0">
              <a:solidFill>
                <a:srgbClr val="BF5700"/>
              </a:solidFill>
              <a:latin typeface="Arial" charset="0"/>
              <a:cs typeface="Arial" charset="0"/>
            </a:endParaRPr>
          </a:p>
          <a:p>
            <a:pPr fontAlgn="auto">
              <a:spcAft>
                <a:spcPts val="0"/>
              </a:spcAft>
            </a:pPr>
            <a:r>
              <a:rPr lang="en-US" sz="3600" b="1" dirty="0" smtClean="0">
                <a:solidFill>
                  <a:srgbClr val="BF5700"/>
                </a:solidFill>
                <a:latin typeface="Arial" charset="0"/>
                <a:cs typeface="Arial" charset="0"/>
              </a:rPr>
              <a:t>    Mentor: </a:t>
            </a:r>
            <a:r>
              <a:rPr lang="en-US" sz="3600" b="1" dirty="0" err="1" smtClean="0">
                <a:solidFill>
                  <a:srgbClr val="BF5700"/>
                </a:solidFill>
                <a:latin typeface="Arial" charset="0"/>
                <a:cs typeface="Arial" charset="0"/>
              </a:rPr>
              <a:t>Nazmus</a:t>
            </a:r>
            <a:r>
              <a:rPr lang="en-US" sz="3600" b="1" dirty="0" smtClean="0">
                <a:solidFill>
                  <a:srgbClr val="BF5700"/>
                </a:solidFill>
                <a:latin typeface="Arial" charset="0"/>
                <a:cs typeface="Arial" charset="0"/>
              </a:rPr>
              <a:t> </a:t>
            </a:r>
            <a:r>
              <a:rPr lang="en-US" sz="3600" b="1" dirty="0" err="1" smtClean="0">
                <a:solidFill>
                  <a:srgbClr val="BF5700"/>
                </a:solidFill>
                <a:latin typeface="Arial" charset="0"/>
                <a:cs typeface="Arial" charset="0"/>
              </a:rPr>
              <a:t>Sakib</a:t>
            </a:r>
            <a:endParaRPr lang="en-US" sz="3600" b="1" dirty="0">
              <a:solidFill>
                <a:srgbClr val="BF5700"/>
              </a:solidFill>
              <a:latin typeface="Arial" charset="0"/>
              <a:cs typeface="Arial" charset="0"/>
            </a:endParaRPr>
          </a:p>
        </p:txBody>
      </p:sp>
      <p:sp>
        <p:nvSpPr>
          <p:cNvPr id="3" name="Content Placeholder 1"/>
          <p:cNvSpPr txBox="1">
            <a:spLocks/>
          </p:cNvSpPr>
          <p:nvPr/>
        </p:nvSpPr>
        <p:spPr>
          <a:xfrm>
            <a:off x="823579" y="5196802"/>
            <a:ext cx="7734300" cy="458946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None/>
              <a:defRPr/>
            </a:pPr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Project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Arial" charset="0"/>
                <a:cs typeface="Arial" charset="0"/>
              </a:rPr>
              <a:t>: </a:t>
            </a:r>
            <a:r>
              <a:rPr lang="en-US" dirty="0"/>
              <a:t>Estimating Polarity-Based Distribution of Bitumen by Simplified Chromatographic Techniques 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" y="884238"/>
            <a:ext cx="4982933" cy="762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1646238"/>
            <a:ext cx="3556000" cy="1641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7438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0631" y="216568"/>
            <a:ext cx="643612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</a:rPr>
              <a:t>STEP 2: Maltene Fractionation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72979" y="2003427"/>
            <a:ext cx="8374619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Maltene extracted from asphaltene filtration is poured into the mounted Silica based Solid Phase Extraction (SPE) cartridges on vacuum manifold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50 mg of </a:t>
            </a:r>
            <a:r>
              <a:rPr lang="en-US" dirty="0" smtClean="0">
                <a:solidFill>
                  <a:schemeClr val="bg1"/>
                </a:solidFill>
              </a:rPr>
              <a:t>Maltene </a:t>
            </a:r>
            <a:r>
              <a:rPr lang="en-US" dirty="0">
                <a:solidFill>
                  <a:schemeClr val="bg1"/>
                </a:solidFill>
              </a:rPr>
              <a:t>is separated in Saturates, Aromatics and Resins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Prewash and three elution steps are used to separate </a:t>
            </a:r>
            <a:r>
              <a:rPr lang="en-US" dirty="0" smtClean="0">
                <a:solidFill>
                  <a:schemeClr val="bg1"/>
                </a:solidFill>
              </a:rPr>
              <a:t>Maltene </a:t>
            </a:r>
            <a:r>
              <a:rPr lang="en-US" dirty="0">
                <a:solidFill>
                  <a:schemeClr val="bg1"/>
                </a:solidFill>
              </a:rPr>
              <a:t>into SARA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76070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812" y="684964"/>
            <a:ext cx="7319964" cy="5489973"/>
          </a:xfrm>
          <a:prstGeom prst="rect">
            <a:avLst/>
          </a:prstGeom>
        </p:spPr>
      </p:pic>
      <p:sp>
        <p:nvSpPr>
          <p:cNvPr id="3" name="Right Arrow 2"/>
          <p:cNvSpPr/>
          <p:nvPr/>
        </p:nvSpPr>
        <p:spPr>
          <a:xfrm rot="9900000">
            <a:off x="5770158" y="1177986"/>
            <a:ext cx="2878909" cy="297604"/>
          </a:xfrm>
          <a:prstGeom prst="rightArrow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7603605" y="1201173"/>
            <a:ext cx="1540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SPE cartridges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892899" y="4402704"/>
            <a:ext cx="33720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Vacuum </a:t>
            </a:r>
          </a:p>
          <a:p>
            <a:r>
              <a:rPr lang="en-US" sz="2400" dirty="0" smtClean="0">
                <a:solidFill>
                  <a:schemeClr val="bg1"/>
                </a:solidFill>
              </a:rPr>
              <a:t>Manifold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15378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0378024"/>
              </p:ext>
            </p:extLst>
          </p:nvPr>
        </p:nvGraphicFramePr>
        <p:xfrm>
          <a:off x="441620" y="1337028"/>
          <a:ext cx="4192242" cy="134863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67234"/>
                <a:gridCol w="1309289"/>
                <a:gridCol w="730180"/>
                <a:gridCol w="818305"/>
                <a:gridCol w="667234"/>
              </a:tblGrid>
              <a:tr h="337159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Batch no</a:t>
                      </a:r>
                      <a:endParaRPr lang="en-US" sz="10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5639" marR="55639" marT="0" marB="0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Bitumen Samples</a:t>
                      </a:r>
                      <a:endParaRPr lang="en-US" sz="10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5639" marR="55639" marT="0" marB="0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Bottle no.</a:t>
                      </a:r>
                      <a:endParaRPr lang="en-US" sz="10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5639" marR="55639" marT="0" marB="0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Sample no</a:t>
                      </a:r>
                      <a:endParaRPr lang="en-US" sz="10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5639" marR="55639" marT="0" marB="0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Weight</a:t>
                      </a:r>
                      <a:endParaRPr lang="en-US" sz="10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5639" marR="55639" marT="0" marB="0"/>
                </a:tc>
              </a:tr>
              <a:tr h="168579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10281</a:t>
                      </a:r>
                      <a:endParaRPr lang="en-US" sz="10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5639" marR="55639" marT="0" marB="0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unaged</a:t>
                      </a:r>
                      <a:endParaRPr lang="en-US" sz="10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5639" marR="55639" marT="0" marB="0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</a:t>
                      </a:r>
                      <a:endParaRPr lang="en-US" sz="10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5639" marR="55639" marT="0" marB="0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</a:t>
                      </a:r>
                      <a:endParaRPr lang="en-US" sz="10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5639" marR="55639" marT="0" marB="0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400.22</a:t>
                      </a:r>
                      <a:endParaRPr lang="en-US" sz="10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5639" marR="55639" marT="0" marB="0"/>
                </a:tc>
              </a:tr>
              <a:tr h="168579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10281</a:t>
                      </a:r>
                      <a:endParaRPr lang="en-US" sz="10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5639" marR="55639" marT="0" marB="0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unaged</a:t>
                      </a:r>
                      <a:endParaRPr lang="en-US" sz="10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5639" marR="55639" marT="0" marB="0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2</a:t>
                      </a:r>
                      <a:endParaRPr lang="en-US" sz="10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5639" marR="55639" marT="0" marB="0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2</a:t>
                      </a:r>
                      <a:endParaRPr lang="en-US" sz="10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5639" marR="55639" marT="0" marB="0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410.32</a:t>
                      </a:r>
                      <a:endParaRPr lang="en-US" sz="10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5639" marR="55639" marT="0" marB="0"/>
                </a:tc>
              </a:tr>
              <a:tr h="168579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10281</a:t>
                      </a:r>
                      <a:endParaRPr lang="en-US" sz="10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5639" marR="55639" marT="0" marB="0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rtfo</a:t>
                      </a:r>
                      <a:endParaRPr lang="en-US" sz="10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5639" marR="55639" marT="0" marB="0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3</a:t>
                      </a:r>
                      <a:endParaRPr lang="en-US" sz="10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5639" marR="55639" marT="0" marB="0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</a:t>
                      </a:r>
                      <a:endParaRPr lang="en-US" sz="10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5639" marR="55639" marT="0" marB="0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408.71</a:t>
                      </a:r>
                      <a:endParaRPr lang="en-US" sz="10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5639" marR="55639" marT="0" marB="0"/>
                </a:tc>
              </a:tr>
              <a:tr h="168579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10281</a:t>
                      </a:r>
                      <a:endParaRPr lang="en-US" sz="10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5639" marR="55639" marT="0" marB="0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rtfo</a:t>
                      </a:r>
                      <a:endParaRPr lang="en-US" sz="10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5639" marR="55639" marT="0" marB="0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4</a:t>
                      </a:r>
                      <a:endParaRPr lang="en-US" sz="10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5639" marR="55639" marT="0" marB="0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2</a:t>
                      </a:r>
                      <a:endParaRPr lang="en-US" sz="10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5639" marR="55639" marT="0" marB="0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413.32</a:t>
                      </a:r>
                      <a:endParaRPr lang="en-US" sz="10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5639" marR="55639" marT="0" marB="0"/>
                </a:tc>
              </a:tr>
              <a:tr h="168579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10281</a:t>
                      </a:r>
                      <a:endParaRPr lang="en-US" sz="10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5639" marR="55639" marT="0" marB="0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pav</a:t>
                      </a:r>
                      <a:endParaRPr lang="en-US" sz="10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5639" marR="55639" marT="0" marB="0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5</a:t>
                      </a:r>
                      <a:endParaRPr lang="en-US" sz="10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5639" marR="55639" marT="0" marB="0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</a:t>
                      </a:r>
                      <a:endParaRPr lang="en-US" sz="10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5639" marR="55639" marT="0" marB="0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420.52</a:t>
                      </a:r>
                      <a:endParaRPr lang="en-US" sz="10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5639" marR="55639" marT="0" marB="0"/>
                </a:tc>
              </a:tr>
              <a:tr h="168579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10281</a:t>
                      </a:r>
                      <a:endParaRPr lang="en-US" sz="10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5639" marR="55639" marT="0" marB="0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pav</a:t>
                      </a:r>
                      <a:endParaRPr lang="en-US" sz="10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5639" marR="55639" marT="0" marB="0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6</a:t>
                      </a:r>
                      <a:endParaRPr lang="en-US" sz="10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5639" marR="55639" marT="0" marB="0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2</a:t>
                      </a:r>
                      <a:endParaRPr lang="en-US" sz="10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5639" marR="55639" marT="0" marB="0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411.74</a:t>
                      </a:r>
                      <a:endParaRPr lang="en-US" sz="10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5639" marR="55639" marT="0" marB="0"/>
                </a:tc>
              </a:tr>
            </a:tbl>
          </a:graphicData>
        </a:graphic>
      </p:graphicFrame>
      <p:sp>
        <p:nvSpPr>
          <p:cNvPr id="3" name="Rectangle 2"/>
          <p:cNvSpPr/>
          <p:nvPr/>
        </p:nvSpPr>
        <p:spPr>
          <a:xfrm>
            <a:off x="441620" y="440453"/>
            <a:ext cx="413038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</a:rPr>
              <a:t>Data Obtained</a:t>
            </a:r>
            <a:endParaRPr lang="en-US" sz="4000" dirty="0">
              <a:solidFill>
                <a:schemeClr val="bg1"/>
              </a:solidFill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5635352"/>
              </p:ext>
            </p:extLst>
          </p:nvPr>
        </p:nvGraphicFramePr>
        <p:xfrm>
          <a:off x="444795" y="2705679"/>
          <a:ext cx="4189068" cy="372415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98618"/>
                <a:gridCol w="1154433"/>
                <a:gridCol w="1019728"/>
                <a:gridCol w="793122"/>
                <a:gridCol w="623167"/>
              </a:tblGrid>
              <a:tr h="37241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Binder</a:t>
                      </a:r>
                      <a:endParaRPr lang="en-US" sz="12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7982" marR="67982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Effect of ageing</a:t>
                      </a:r>
                      <a:endParaRPr lang="en-US" sz="12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7982" marR="67982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Maltene (mg)</a:t>
                      </a:r>
                      <a:endParaRPr lang="en-US" sz="12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7982" marR="67982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SAR</a:t>
                      </a:r>
                      <a:endParaRPr lang="en-US" sz="12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7982" marR="67982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SAR of binder </a:t>
                      </a:r>
                      <a:endParaRPr lang="en-US" sz="12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7982" marR="67982" marT="0" marB="0"/>
                </a:tc>
              </a:tr>
              <a:tr h="186208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10281</a:t>
                      </a:r>
                      <a:endParaRPr lang="en-US" sz="12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7982" marR="67982" marT="0" marB="0"/>
                </a:tc>
                <a:tc rowSpan="3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unaged</a:t>
                      </a:r>
                      <a:endParaRPr lang="en-US" sz="12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7982" marR="67982" marT="0" marB="0"/>
                </a:tc>
                <a:tc rowSpan="3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75.02</a:t>
                      </a:r>
                      <a:endParaRPr lang="en-US" sz="12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7982" marR="67982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Saturate</a:t>
                      </a:r>
                      <a:endParaRPr lang="en-US" sz="12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7982" marR="67982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17.77</a:t>
                      </a:r>
                      <a:endParaRPr lang="en-US" sz="12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7982" marR="67982" marT="0" marB="0"/>
                </a:tc>
              </a:tr>
              <a:tr h="186208">
                <a:tc>
                  <a:txBody>
                    <a:bodyPr/>
                    <a:lstStyle/>
                    <a:p>
                      <a:endParaRPr lang="en-US" sz="1200">
                        <a:effectLst/>
                        <a:latin typeface="Calibri" charset="0"/>
                      </a:endParaRPr>
                    </a:p>
                  </a:txBody>
                  <a:tcPr marL="67982" marR="67982" marT="0" marB="0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Aromatics</a:t>
                      </a:r>
                      <a:endParaRPr lang="en-US" sz="12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7982" marR="67982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20.40</a:t>
                      </a:r>
                      <a:endParaRPr lang="en-US" sz="12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7982" marR="67982" marT="0" marB="0"/>
                </a:tc>
              </a:tr>
              <a:tr h="186208">
                <a:tc>
                  <a:txBody>
                    <a:bodyPr/>
                    <a:lstStyle/>
                    <a:p>
                      <a:endParaRPr lang="en-US" sz="1200">
                        <a:effectLst/>
                        <a:latin typeface="Calibri" charset="0"/>
                      </a:endParaRPr>
                    </a:p>
                  </a:txBody>
                  <a:tcPr marL="67982" marR="67982" marT="0" marB="0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Resins</a:t>
                      </a:r>
                      <a:endParaRPr lang="en-US" sz="12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7982" marR="67982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36.86</a:t>
                      </a:r>
                      <a:endParaRPr lang="en-US" sz="12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7982" marR="67982" marT="0" marB="0"/>
                </a:tc>
              </a:tr>
              <a:tr h="186208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10281</a:t>
                      </a:r>
                      <a:endParaRPr lang="en-US" sz="12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7982" marR="67982" marT="0" marB="0"/>
                </a:tc>
                <a:tc rowSpan="3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unaged</a:t>
                      </a:r>
                      <a:endParaRPr lang="en-US" sz="12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7982" marR="67982" marT="0" marB="0"/>
                </a:tc>
                <a:tc rowSpan="3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74.24</a:t>
                      </a:r>
                      <a:endParaRPr lang="en-US" sz="12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7982" marR="67982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Saturate</a:t>
                      </a:r>
                      <a:endParaRPr lang="en-US" sz="12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7982" marR="67982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12.38</a:t>
                      </a:r>
                      <a:endParaRPr lang="en-US" sz="12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7982" marR="67982" marT="0" marB="0"/>
                </a:tc>
              </a:tr>
              <a:tr h="186208">
                <a:tc>
                  <a:txBody>
                    <a:bodyPr/>
                    <a:lstStyle/>
                    <a:p>
                      <a:endParaRPr lang="en-US" sz="1200">
                        <a:effectLst/>
                        <a:latin typeface="Calibri" charset="0"/>
                      </a:endParaRPr>
                    </a:p>
                  </a:txBody>
                  <a:tcPr marL="67982" marR="67982" marT="0" marB="0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Aromatics</a:t>
                      </a:r>
                      <a:endParaRPr lang="en-US" sz="12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7982" marR="67982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42.08</a:t>
                      </a:r>
                      <a:endParaRPr lang="en-US" sz="12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7982" marR="67982" marT="0" marB="0"/>
                </a:tc>
              </a:tr>
              <a:tr h="186208">
                <a:tc>
                  <a:txBody>
                    <a:bodyPr/>
                    <a:lstStyle/>
                    <a:p>
                      <a:endParaRPr lang="en-US" sz="1200">
                        <a:effectLst/>
                        <a:latin typeface="Calibri" charset="0"/>
                      </a:endParaRPr>
                    </a:p>
                  </a:txBody>
                  <a:tcPr marL="67982" marR="67982" marT="0" marB="0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Resins</a:t>
                      </a:r>
                      <a:endParaRPr lang="en-US" sz="12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7982" marR="67982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19.78</a:t>
                      </a:r>
                      <a:endParaRPr lang="en-US" sz="12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7982" marR="67982" marT="0" marB="0"/>
                </a:tc>
              </a:tr>
              <a:tr h="186208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10281</a:t>
                      </a:r>
                      <a:endParaRPr lang="en-US" sz="12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7982" marR="67982" marT="0" marB="0"/>
                </a:tc>
                <a:tc rowSpan="3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rtfo</a:t>
                      </a:r>
                      <a:endParaRPr lang="en-US" sz="12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7982" marR="67982" marT="0" marB="0"/>
                </a:tc>
                <a:tc rowSpan="3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76.74</a:t>
                      </a:r>
                      <a:endParaRPr lang="en-US" sz="12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7982" marR="67982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Saturate</a:t>
                      </a:r>
                      <a:endParaRPr lang="en-US" sz="12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7982" marR="67982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22.03</a:t>
                      </a:r>
                      <a:endParaRPr lang="en-US" sz="12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7982" marR="67982" marT="0" marB="0"/>
                </a:tc>
              </a:tr>
              <a:tr h="186208">
                <a:tc>
                  <a:txBody>
                    <a:bodyPr/>
                    <a:lstStyle/>
                    <a:p>
                      <a:endParaRPr lang="en-US" sz="1200">
                        <a:effectLst/>
                        <a:latin typeface="Calibri" charset="0"/>
                      </a:endParaRPr>
                    </a:p>
                  </a:txBody>
                  <a:tcPr marL="67982" marR="67982" marT="0" marB="0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Aromatics</a:t>
                      </a:r>
                      <a:endParaRPr lang="en-US" sz="12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7982" marR="67982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37.80</a:t>
                      </a:r>
                      <a:endParaRPr lang="en-US" sz="12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7982" marR="67982" marT="0" marB="0"/>
                </a:tc>
              </a:tr>
              <a:tr h="186208">
                <a:tc>
                  <a:txBody>
                    <a:bodyPr/>
                    <a:lstStyle/>
                    <a:p>
                      <a:endParaRPr lang="en-US" sz="1200">
                        <a:effectLst/>
                        <a:latin typeface="Calibri" charset="0"/>
                      </a:endParaRPr>
                    </a:p>
                  </a:txBody>
                  <a:tcPr marL="67982" marR="67982" marT="0" marB="0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Resins</a:t>
                      </a:r>
                      <a:endParaRPr lang="en-US" sz="12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7982" marR="67982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16.91</a:t>
                      </a:r>
                      <a:endParaRPr lang="en-US" sz="12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7982" marR="67982" marT="0" marB="0"/>
                </a:tc>
              </a:tr>
              <a:tr h="186208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10281</a:t>
                      </a:r>
                      <a:endParaRPr lang="en-US" sz="12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7982" marR="67982" marT="0" marB="0"/>
                </a:tc>
                <a:tc rowSpan="3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rtfo</a:t>
                      </a:r>
                      <a:endParaRPr lang="en-US" sz="12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7982" marR="67982" marT="0" marB="0"/>
                </a:tc>
                <a:tc rowSpan="3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76.33</a:t>
                      </a:r>
                      <a:endParaRPr lang="en-US" sz="12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7982" marR="67982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Saturate</a:t>
                      </a:r>
                      <a:endParaRPr lang="en-US" sz="12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7982" marR="67982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27.17</a:t>
                      </a:r>
                      <a:endParaRPr lang="en-US" sz="12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7982" marR="67982" marT="0" marB="0"/>
                </a:tc>
              </a:tr>
              <a:tr h="186208">
                <a:tc>
                  <a:txBody>
                    <a:bodyPr/>
                    <a:lstStyle/>
                    <a:p>
                      <a:endParaRPr lang="en-US" sz="1200">
                        <a:effectLst/>
                        <a:latin typeface="Calibri" charset="0"/>
                      </a:endParaRPr>
                    </a:p>
                  </a:txBody>
                  <a:tcPr marL="67982" marR="67982" marT="0" marB="0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Aromatics</a:t>
                      </a:r>
                      <a:endParaRPr lang="en-US" sz="12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7982" marR="67982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28.68</a:t>
                      </a:r>
                      <a:endParaRPr lang="en-US" sz="12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7982" marR="67982" marT="0" marB="0"/>
                </a:tc>
              </a:tr>
              <a:tr h="186208">
                <a:tc>
                  <a:txBody>
                    <a:bodyPr/>
                    <a:lstStyle/>
                    <a:p>
                      <a:endParaRPr lang="en-US" sz="1200">
                        <a:effectLst/>
                        <a:latin typeface="Calibri" charset="0"/>
                      </a:endParaRPr>
                    </a:p>
                  </a:txBody>
                  <a:tcPr marL="67982" marR="67982" marT="0" marB="0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Resins</a:t>
                      </a:r>
                      <a:endParaRPr lang="en-US" sz="12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7982" marR="67982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20.48</a:t>
                      </a:r>
                      <a:endParaRPr lang="en-US" sz="12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7982" marR="67982" marT="0" marB="0"/>
                </a:tc>
              </a:tr>
              <a:tr h="186208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10281</a:t>
                      </a:r>
                      <a:endParaRPr lang="en-US" sz="12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7982" marR="67982" marT="0" marB="0"/>
                </a:tc>
                <a:tc rowSpan="3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pav</a:t>
                      </a:r>
                      <a:endParaRPr lang="en-US" sz="12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7982" marR="67982" marT="0" marB="0"/>
                </a:tc>
                <a:tc rowSpan="3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70.72</a:t>
                      </a:r>
                      <a:endParaRPr lang="en-US" sz="12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7982" marR="67982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Saturate</a:t>
                      </a:r>
                      <a:endParaRPr lang="en-US" sz="12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7982" marR="67982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17.59</a:t>
                      </a:r>
                      <a:endParaRPr lang="en-US" sz="12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7982" marR="67982" marT="0" marB="0"/>
                </a:tc>
              </a:tr>
              <a:tr h="186208">
                <a:tc>
                  <a:txBody>
                    <a:bodyPr/>
                    <a:lstStyle/>
                    <a:p>
                      <a:endParaRPr lang="en-US" sz="1200">
                        <a:effectLst/>
                        <a:latin typeface="Calibri" charset="0"/>
                      </a:endParaRPr>
                    </a:p>
                  </a:txBody>
                  <a:tcPr marL="67982" marR="67982" marT="0" marB="0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Aromatics</a:t>
                      </a:r>
                      <a:endParaRPr lang="en-US" sz="12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7982" marR="67982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33.12</a:t>
                      </a:r>
                      <a:endParaRPr lang="en-US" sz="12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7982" marR="67982" marT="0" marB="0"/>
                </a:tc>
              </a:tr>
              <a:tr h="186208">
                <a:tc>
                  <a:txBody>
                    <a:bodyPr/>
                    <a:lstStyle/>
                    <a:p>
                      <a:endParaRPr lang="en-US" sz="1200">
                        <a:effectLst/>
                        <a:latin typeface="Calibri" charset="0"/>
                      </a:endParaRPr>
                    </a:p>
                  </a:txBody>
                  <a:tcPr marL="67982" marR="67982" marT="0" marB="0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Resins</a:t>
                      </a:r>
                      <a:endParaRPr lang="en-US" sz="12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7982" marR="67982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20.01</a:t>
                      </a:r>
                      <a:endParaRPr lang="en-US" sz="12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7982" marR="67982" marT="0" marB="0"/>
                </a:tc>
              </a:tr>
              <a:tr h="186208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10281</a:t>
                      </a:r>
                      <a:endParaRPr lang="en-US" sz="12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7982" marR="67982" marT="0" marB="0"/>
                </a:tc>
                <a:tc rowSpan="3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pav</a:t>
                      </a:r>
                      <a:endParaRPr lang="en-US" sz="12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7982" marR="67982" marT="0" marB="0"/>
                </a:tc>
                <a:tc rowSpan="3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65.19</a:t>
                      </a:r>
                      <a:endParaRPr lang="en-US" sz="12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7982" marR="67982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Saturate</a:t>
                      </a:r>
                      <a:endParaRPr lang="en-US" sz="12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7982" marR="67982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18.77</a:t>
                      </a:r>
                      <a:endParaRPr lang="en-US" sz="12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7982" marR="67982" marT="0" marB="0"/>
                </a:tc>
              </a:tr>
              <a:tr h="186208">
                <a:tc>
                  <a:txBody>
                    <a:bodyPr/>
                    <a:lstStyle/>
                    <a:p>
                      <a:endParaRPr lang="en-US" sz="1200">
                        <a:effectLst/>
                        <a:latin typeface="Calibri" charset="0"/>
                      </a:endParaRPr>
                    </a:p>
                  </a:txBody>
                  <a:tcPr marL="67982" marR="67982" marT="0" marB="0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Aromatics</a:t>
                      </a:r>
                      <a:endParaRPr lang="en-US" sz="12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7982" marR="67982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30.52</a:t>
                      </a:r>
                      <a:endParaRPr lang="en-US" sz="12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7982" marR="67982" marT="0" marB="0"/>
                </a:tc>
              </a:tr>
              <a:tr h="186208">
                <a:tc>
                  <a:txBody>
                    <a:bodyPr/>
                    <a:lstStyle/>
                    <a:p>
                      <a:endParaRPr lang="en-US" sz="1200">
                        <a:effectLst/>
                        <a:latin typeface="Calibri" charset="0"/>
                      </a:endParaRPr>
                    </a:p>
                  </a:txBody>
                  <a:tcPr marL="67982" marR="67982" marT="0" marB="0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Resins</a:t>
                      </a:r>
                      <a:endParaRPr lang="en-US" sz="12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7982" marR="67982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15.90</a:t>
                      </a:r>
                      <a:endParaRPr lang="en-US" sz="12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7982" marR="67982" marT="0" marB="0"/>
                </a:tc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0021" y="1693307"/>
            <a:ext cx="4005090" cy="4012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9228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7339" y="2020210"/>
            <a:ext cx="781370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400" dirty="0" smtClean="0">
                <a:solidFill>
                  <a:schemeClr val="bg1"/>
                </a:solidFill>
              </a:rPr>
              <a:t>The results obtained are close to values from existing standards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>
                <a:solidFill>
                  <a:schemeClr val="bg1"/>
                </a:solidFill>
              </a:rPr>
              <a:t>The process is repeatable and shows clear effect of ageing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>
                <a:solidFill>
                  <a:schemeClr val="bg1"/>
                </a:solidFill>
              </a:rPr>
              <a:t>This proves that the SPE chromatography method is cost efficient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41620" y="440453"/>
            <a:ext cx="413038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</a:rPr>
              <a:t>Discussion </a:t>
            </a:r>
            <a:endParaRPr lang="en-US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04898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41620" y="440453"/>
            <a:ext cx="413038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</a:rPr>
              <a:t>Future Work 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657599" y="2987040"/>
            <a:ext cx="43072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No thank you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3214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139440" y="1424468"/>
            <a:ext cx="3048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</a:rPr>
              <a:t>Questions ?</a:t>
            </a:r>
            <a:endParaRPr lang="en-US" sz="4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01579" y="1106905"/>
            <a:ext cx="76159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n-lt"/>
              </a:rPr>
              <a:t>Bitumen</a:t>
            </a:r>
          </a:p>
          <a:p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1728" y="1707069"/>
            <a:ext cx="3293760" cy="306319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01579" y="5297049"/>
            <a:ext cx="761598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n-lt"/>
              </a:rPr>
              <a:t>Black thick viscous liquid that is obtained from petroleum distillation or naturally from subsurface</a:t>
            </a:r>
          </a:p>
          <a:p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5702247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503488" y="1880171"/>
            <a:ext cx="1736332" cy="88357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Bitumen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767156" y="4128196"/>
            <a:ext cx="1191801" cy="60647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Asphaltene</a:t>
            </a:r>
            <a:endParaRPr lang="en-US" sz="1600" dirty="0"/>
          </a:p>
        </p:txBody>
      </p:sp>
      <p:sp>
        <p:nvSpPr>
          <p:cNvPr id="4" name="Rectangle 3"/>
          <p:cNvSpPr/>
          <p:nvPr/>
        </p:nvSpPr>
        <p:spPr>
          <a:xfrm>
            <a:off x="6111412" y="4128196"/>
            <a:ext cx="1191801" cy="60647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Maltene</a:t>
            </a:r>
            <a:endParaRPr lang="en-US" sz="1600" dirty="0"/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2722652" y="2897312"/>
            <a:ext cx="1119883" cy="11198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4828854" y="2897312"/>
            <a:ext cx="1299682" cy="11198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6178194" y="5208997"/>
            <a:ext cx="1191801" cy="12842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Saturates</a:t>
            </a:r>
          </a:p>
          <a:p>
            <a:pPr algn="ctr"/>
            <a:r>
              <a:rPr lang="en-US" sz="1600" dirty="0" smtClean="0"/>
              <a:t>Aromatics</a:t>
            </a:r>
          </a:p>
          <a:p>
            <a:pPr algn="ctr"/>
            <a:r>
              <a:rPr lang="en-US" sz="1600" dirty="0" smtClean="0"/>
              <a:t>Resins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6767246" y="4804026"/>
            <a:ext cx="0" cy="3638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miley Face 15"/>
          <p:cNvSpPr/>
          <p:nvPr/>
        </p:nvSpPr>
        <p:spPr>
          <a:xfrm>
            <a:off x="1953588" y="3418146"/>
            <a:ext cx="613453" cy="613453"/>
          </a:xfrm>
          <a:prstGeom prst="smileyFac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3347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01579" y="1106905"/>
            <a:ext cx="76159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n-lt"/>
              </a:rPr>
              <a:t>Outline/Goal: 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923" y="1811868"/>
            <a:ext cx="7867299" cy="3543506"/>
          </a:xfrm>
          <a:prstGeom prst="rect">
            <a:avLst/>
          </a:prstGeom>
        </p:spPr>
      </p:pic>
      <p:sp>
        <p:nvSpPr>
          <p:cNvPr id="7" name="Down Arrow 6"/>
          <p:cNvSpPr/>
          <p:nvPr/>
        </p:nvSpPr>
        <p:spPr>
          <a:xfrm>
            <a:off x="4819426" y="4744122"/>
            <a:ext cx="302770" cy="61125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281544" y="5486400"/>
            <a:ext cx="39360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Silica Based Solid Phase Extraction (SPE)</a:t>
            </a:r>
            <a:endParaRPr lang="en-US" dirty="0"/>
          </a:p>
        </p:txBody>
      </p:sp>
      <p:sp>
        <p:nvSpPr>
          <p:cNvPr id="9" name="Down Arrow 8"/>
          <p:cNvSpPr/>
          <p:nvPr/>
        </p:nvSpPr>
        <p:spPr>
          <a:xfrm>
            <a:off x="3396162" y="4744122"/>
            <a:ext cx="182880" cy="29045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own Arrow 9"/>
          <p:cNvSpPr/>
          <p:nvPr/>
        </p:nvSpPr>
        <p:spPr>
          <a:xfrm rot="10800000" flipH="1">
            <a:off x="3396163" y="3025452"/>
            <a:ext cx="198685" cy="31555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3100326" y="2527353"/>
            <a:ext cx="9574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Step 1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100325" y="5054106"/>
            <a:ext cx="9574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Step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9681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TextBox 1"/>
          <p:cNvSpPr txBox="1">
            <a:spLocks noChangeArrowheads="1"/>
          </p:cNvSpPr>
          <p:nvPr/>
        </p:nvSpPr>
        <p:spPr bwMode="auto">
          <a:xfrm>
            <a:off x="724236" y="709951"/>
            <a:ext cx="6806117" cy="3416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600" dirty="0" smtClean="0">
                <a:solidFill>
                  <a:schemeClr val="bg1"/>
                </a:solidFill>
                <a:latin typeface="Arial" charset="0"/>
                <a:cs typeface="Arial" charset="0"/>
              </a:rPr>
              <a:t>The Job</a:t>
            </a:r>
            <a:endParaRPr lang="en-US" sz="3600" dirty="0" smtClean="0">
              <a:solidFill>
                <a:schemeClr val="bg1"/>
              </a:solidFill>
              <a:latin typeface="Arial" charset="0"/>
              <a:cs typeface="Arial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Reduce time and operation costs of Bitumen separation process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Increase repeatability of testing with reducing bias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Compare results with historical and existing methods to verify </a:t>
            </a:r>
            <a:endParaRPr lang="en-US" b="1" dirty="0">
              <a:solidFill>
                <a:schemeClr val="bg1"/>
              </a:solidFill>
            </a:endParaRPr>
          </a:p>
          <a:p>
            <a:pPr marL="342900" indent="-342900">
              <a:buFont typeface="Arial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Observe the effect of bitumen aging and blending</a:t>
            </a:r>
          </a:p>
          <a:p>
            <a:pPr eaLnBrk="1" hangingPunct="1"/>
            <a:endParaRPr lang="en-US" sz="3600" dirty="0">
              <a:solidFill>
                <a:schemeClr val="bg1"/>
              </a:solidFill>
              <a:latin typeface="Arial" charset="0"/>
              <a:cs typeface="Arial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378" y="3762267"/>
            <a:ext cx="2623569" cy="24515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94851" y="460029"/>
            <a:ext cx="82618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</a:rPr>
              <a:t>STEP 1: Asphaltene </a:t>
            </a:r>
            <a:r>
              <a:rPr lang="en-US" sz="4000" dirty="0" err="1" smtClean="0">
                <a:solidFill>
                  <a:schemeClr val="bg1"/>
                </a:solidFill>
              </a:rPr>
              <a:t>Filteration</a:t>
            </a:r>
            <a:r>
              <a:rPr lang="en-US" sz="4000" dirty="0" smtClean="0">
                <a:solidFill>
                  <a:schemeClr val="bg1"/>
                </a:solidFill>
              </a:rPr>
              <a:t> 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94851" y="1294891"/>
            <a:ext cx="739466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400 mg of 3 different category Bitumen samples are diluted with 40ml of heptane and stirred for 24 hours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851" y="2733258"/>
            <a:ext cx="7896010" cy="2954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8805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17824" y="368028"/>
            <a:ext cx="794240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400" dirty="0" smtClean="0">
                <a:solidFill>
                  <a:schemeClr val="bg1"/>
                </a:solidFill>
              </a:rPr>
              <a:t>The syringes are mounted on the 12 port vacuum manifold and  above the filters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>
                <a:solidFill>
                  <a:schemeClr val="bg1"/>
                </a:solidFill>
              </a:rPr>
              <a:t>The solution is poured down into the syringe which goes through the filters 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>
                <a:solidFill>
                  <a:schemeClr val="bg1"/>
                </a:solidFill>
              </a:rPr>
              <a:t>The 0.2-0.22 µm filters collects Asphaltene and Maltene is extracted into the vials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>
                <a:solidFill>
                  <a:schemeClr val="bg1"/>
                </a:solidFill>
              </a:rPr>
              <a:t>The process of filtration is increased by applying a vacuum</a:t>
            </a:r>
          </a:p>
          <a:p>
            <a:pPr marL="342900" indent="-342900">
              <a:buFont typeface="Arial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14498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4576" y="1113055"/>
            <a:ext cx="5455465" cy="4310806"/>
          </a:xfrm>
          <a:prstGeom prst="rect">
            <a:avLst/>
          </a:prstGeom>
        </p:spPr>
      </p:pic>
      <p:sp>
        <p:nvSpPr>
          <p:cNvPr id="3" name="Right Arrow 2"/>
          <p:cNvSpPr/>
          <p:nvPr/>
        </p:nvSpPr>
        <p:spPr>
          <a:xfrm>
            <a:off x="1452446" y="3385281"/>
            <a:ext cx="758235" cy="13740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ight Arrow 3"/>
          <p:cNvSpPr/>
          <p:nvPr/>
        </p:nvSpPr>
        <p:spPr>
          <a:xfrm rot="10422883">
            <a:off x="6797510" y="3960125"/>
            <a:ext cx="1374504" cy="11032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Arrow 4"/>
          <p:cNvSpPr/>
          <p:nvPr/>
        </p:nvSpPr>
        <p:spPr>
          <a:xfrm>
            <a:off x="1097083" y="2288512"/>
            <a:ext cx="1468959" cy="1524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Arrow 5"/>
          <p:cNvSpPr/>
          <p:nvPr/>
        </p:nvSpPr>
        <p:spPr>
          <a:xfrm>
            <a:off x="1130096" y="1816330"/>
            <a:ext cx="1468959" cy="1524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0" y="1594826"/>
            <a:ext cx="12421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syringe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5586" y="2130996"/>
            <a:ext cx="12421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Filter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1809" y="3393329"/>
            <a:ext cx="15033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Vacuum Manifold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609453" y="4184446"/>
            <a:ext cx="18963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Bitumen Mixed with Heptane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6660" y="843013"/>
            <a:ext cx="1974711" cy="1312227"/>
          </a:xfrm>
          <a:prstGeom prst="rect">
            <a:avLst/>
          </a:prstGeom>
        </p:spPr>
      </p:pic>
      <p:sp>
        <p:nvSpPr>
          <p:cNvPr id="12" name="Right Arrow 11"/>
          <p:cNvSpPr/>
          <p:nvPr/>
        </p:nvSpPr>
        <p:spPr>
          <a:xfrm rot="21044111" flipV="1">
            <a:off x="3257240" y="1965963"/>
            <a:ext cx="3327190" cy="16193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6355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07056" y="95451"/>
            <a:ext cx="919261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400" dirty="0" smtClean="0">
                <a:solidFill>
                  <a:schemeClr val="bg1"/>
                </a:solidFill>
              </a:rPr>
              <a:t>Maltene is dried in the oven and weighted to measure Asphaltene content 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>
                <a:solidFill>
                  <a:schemeClr val="bg1"/>
                </a:solidFill>
              </a:rPr>
              <a:t>The extracted </a:t>
            </a:r>
            <a:r>
              <a:rPr lang="en-US" sz="2400" dirty="0" smtClean="0">
                <a:solidFill>
                  <a:schemeClr val="bg1"/>
                </a:solidFill>
              </a:rPr>
              <a:t>Maltene </a:t>
            </a:r>
            <a:r>
              <a:rPr lang="en-US" sz="2400" dirty="0" smtClean="0">
                <a:solidFill>
                  <a:schemeClr val="bg1"/>
                </a:solidFill>
              </a:rPr>
              <a:t>is used in fractionation process to separate into SARA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190992" y="2277484"/>
            <a:ext cx="4898984" cy="36742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37887" y="2291694"/>
            <a:ext cx="4898984" cy="3706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931301"/>
      </p:ext>
    </p:extLst>
  </p:cSld>
  <p:clrMapOvr>
    <a:masterClrMapping/>
  </p:clrMapOvr>
</p:sld>
</file>

<file path=ppt/theme/theme1.xml><?xml version="1.0" encoding="utf-8"?>
<a:theme xmlns:a="http://schemas.openxmlformats.org/drawingml/2006/main" name="PGE PPT Presentation">
  <a:themeElements>
    <a:clrScheme name="Custom 5">
      <a:dk1>
        <a:srgbClr val="000000"/>
      </a:dk1>
      <a:lt1>
        <a:srgbClr val="FFFFFF"/>
      </a:lt1>
      <a:dk2>
        <a:srgbClr val="3A3E40"/>
      </a:dk2>
      <a:lt2>
        <a:srgbClr val="595A5B"/>
      </a:lt2>
      <a:accent1>
        <a:srgbClr val="F2A900"/>
      </a:accent1>
      <a:accent2>
        <a:srgbClr val="BF5700"/>
      </a:accent2>
      <a:accent3>
        <a:srgbClr val="005E86"/>
      </a:accent3>
      <a:accent4>
        <a:srgbClr val="43695B"/>
      </a:accent4>
      <a:accent5>
        <a:srgbClr val="333F48"/>
      </a:accent5>
      <a:accent6>
        <a:srgbClr val="C1B688"/>
      </a:accent6>
      <a:hlink>
        <a:srgbClr val="003E5C"/>
      </a:hlink>
      <a:folHlink>
        <a:srgbClr val="787A78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PGE PPT Presentation</Template>
  <TotalTime>147</TotalTime>
  <Words>389</Words>
  <Application>Microsoft Office PowerPoint</Application>
  <PresentationFormat>On-screen Show (4:3)</PresentationFormat>
  <Paragraphs>145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ＭＳ Ｐゴシック</vt:lpstr>
      <vt:lpstr>Arial</vt:lpstr>
      <vt:lpstr>Calibri</vt:lpstr>
      <vt:lpstr>Lucida Grande</vt:lpstr>
      <vt:lpstr>Times New Roman</vt:lpstr>
      <vt:lpstr>PGE PPT Presentation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 Goes Here and Can Take Two or More Lines</dc:title>
  <dc:creator>Microsoft Office User</dc:creator>
  <cp:lastModifiedBy>Momin, Ahad</cp:lastModifiedBy>
  <cp:revision>18</cp:revision>
  <dcterms:created xsi:type="dcterms:W3CDTF">2017-10-04T14:25:29Z</dcterms:created>
  <dcterms:modified xsi:type="dcterms:W3CDTF">2018-04-17T14:47:54Z</dcterms:modified>
</cp:coreProperties>
</file>